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21"/>
  </p:notesMasterIdLst>
  <p:sldIdLst>
    <p:sldId id="268" r:id="rId5"/>
    <p:sldId id="270" r:id="rId6"/>
    <p:sldId id="271" r:id="rId7"/>
    <p:sldId id="272" r:id="rId8"/>
    <p:sldId id="273" r:id="rId9"/>
    <p:sldId id="274" r:id="rId10"/>
    <p:sldId id="275" r:id="rId11"/>
    <p:sldId id="277" r:id="rId12"/>
    <p:sldId id="278" r:id="rId13"/>
    <p:sldId id="276" r:id="rId14"/>
    <p:sldId id="279" r:id="rId15"/>
    <p:sldId id="281" r:id="rId16"/>
    <p:sldId id="280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76FF-F5B4-4D45-8779-9F0F455743E8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FBCA-4BE8-4FB5-91BD-69C6AC6BD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ADF3C0-B1FB-42DC-B478-AF84C3CE5C3C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A58D-CE36-42FB-A681-D4975774D88C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E26B-855B-4DB6-BFA6-A35E4D51FCF3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D5F4-8AF8-46B9-B655-FECF27EF63FD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9408-9C27-42D0-A3E3-2484768A8F22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DC33F-8D7B-46CC-9F59-1A17976147CE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513A-523B-4CD2-9C8B-D457F28F4ABD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48E7-81A7-49BE-B31E-01672C55CDBE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A03C-BA82-4F79-A730-B582D55F1D51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7FC7-A8BD-4D51-8A8C-57C129BB2ED5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B8F2-452F-47BB-A0B0-A22052EA7BBF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A4FA73F-E3AE-4666-833E-DAC3CC7447FA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8" y="-240632"/>
            <a:ext cx="5084519" cy="6160168"/>
          </a:xfrm>
        </p:spPr>
        <p:txBody>
          <a:bodyPr>
            <a:normAutofit/>
          </a:bodyPr>
          <a:lstStyle/>
          <a:p>
            <a:r>
              <a:rPr lang="en-US" sz="6000" dirty="0"/>
              <a:t>An Exploration of Data Science in the Federal Register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5919536"/>
            <a:ext cx="3950503" cy="5727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Joel Nantais – DATA 601</a:t>
            </a: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40E9D-8AE4-4C3B-AA81-73366CFEF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192" y="1036674"/>
            <a:ext cx="10429850" cy="4784651"/>
          </a:xfrm>
        </p:spPr>
      </p:pic>
    </p:spTree>
    <p:extLst>
      <p:ext uri="{BB962C8B-B14F-4D97-AF65-F5344CB8AC3E}">
        <p14:creationId xmlns:p14="http://schemas.microsoft.com/office/powerpoint/2010/main" val="130357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7D43C7-56AD-457F-A6C8-6DE200BAF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54" y="1259840"/>
            <a:ext cx="10585839" cy="46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ACB4-2FD5-46BA-857D-35D4EF3A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HHS in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50A97-2D6B-4C4C-BFAA-BD533262B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7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8210FDF-7821-4399-B94F-A59AC305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590040"/>
            <a:ext cx="5799373" cy="56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5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9CC8-DAD0-43D2-90BA-895D1A17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2582DB-4644-452C-9A87-DA764641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6" y="629920"/>
            <a:ext cx="5733116" cy="566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ewspaper, food&#10;&#10;Description automatically generated">
            <a:extLst>
              <a:ext uri="{FF2B5EF4-FFF2-40B4-BE49-F238E27FC236}">
                <a16:creationId xmlns:a16="http://schemas.microsoft.com/office/drawing/2014/main" id="{414559A8-B4C3-47D9-B03E-DC7364DA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036396"/>
            <a:ext cx="10398317" cy="6045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06558-2076-41E9-999B-E968B4BADAD0}"/>
              </a:ext>
            </a:extLst>
          </p:cNvPr>
          <p:cNvSpPr txBox="1"/>
          <p:nvPr/>
        </p:nvSpPr>
        <p:spPr>
          <a:xfrm>
            <a:off x="3403600" y="172720"/>
            <a:ext cx="539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HHS - TITLE WORDCLOUD</a:t>
            </a:r>
          </a:p>
        </p:txBody>
      </p:sp>
    </p:spTree>
    <p:extLst>
      <p:ext uri="{BB962C8B-B14F-4D97-AF65-F5344CB8AC3E}">
        <p14:creationId xmlns:p14="http://schemas.microsoft.com/office/powerpoint/2010/main" val="207026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D06558-2076-41E9-999B-E968B4BADAD0}"/>
              </a:ext>
            </a:extLst>
          </p:cNvPr>
          <p:cNvSpPr txBox="1"/>
          <p:nvPr/>
        </p:nvSpPr>
        <p:spPr>
          <a:xfrm>
            <a:off x="3403600" y="172720"/>
            <a:ext cx="539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HHS – ABSTRACT WORDCLOUD</a:t>
            </a: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26DCB84F-96A4-418D-BA08-50B736004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6" y="646073"/>
            <a:ext cx="10733224" cy="62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55E2-30FF-41F5-B823-364032DAC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project uses a REST API to access the Federal Register containing Federal Register Notices and Regulatory Rules since 1994 to find instances where federal agencies have posted publications which involve data science techniques.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9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20BC-4DDC-406D-BB4B-FCA82CB6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APA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D4827-D20A-4C55-B5F6-BA9508FBF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1" y="1828800"/>
            <a:ext cx="9692639" cy="4351337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dirty="0"/>
              <a:t>The Administrative Procedures Act (APA) of 1946:  </a:t>
            </a:r>
          </a:p>
          <a:p>
            <a:pPr lvl="1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to require agencies to keep the public informed of their organization, procedures and rules;</a:t>
            </a:r>
          </a:p>
          <a:p>
            <a:pPr lvl="1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to provide for public participation in the rulemaking process, for instance through public commenting;</a:t>
            </a:r>
          </a:p>
          <a:p>
            <a:pPr lvl="1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to establish uniform standards for the conduct of formal rulemaking and adjudication; and</a:t>
            </a:r>
          </a:p>
          <a:p>
            <a:pPr lvl="1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to define the scope of judicial review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2468-E070-4EB8-BEAD-A39CFAE7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Methods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2636F-F0FD-4251-90AB-DDFDDB701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Using Python requests, I connected to the Federal Register REST API.</a:t>
            </a:r>
          </a:p>
          <a:p>
            <a:pPr lvl="1"/>
            <a:r>
              <a:rPr lang="en-US" sz="1800" dirty="0"/>
              <a:t>My get request payload pulled columns of:</a:t>
            </a:r>
          </a:p>
          <a:p>
            <a:pPr lvl="2"/>
            <a:r>
              <a:rPr lang="en-US" sz="1600" dirty="0"/>
              <a:t>Document Identification Numbers</a:t>
            </a:r>
          </a:p>
          <a:p>
            <a:pPr lvl="2"/>
            <a:r>
              <a:rPr lang="en-US" sz="1600" dirty="0"/>
              <a:t>Title</a:t>
            </a:r>
          </a:p>
          <a:p>
            <a:pPr lvl="2"/>
            <a:r>
              <a:rPr lang="en-US" sz="1600" dirty="0"/>
              <a:t>Agency Name</a:t>
            </a:r>
          </a:p>
          <a:p>
            <a:pPr lvl="2"/>
            <a:r>
              <a:rPr lang="en-US" sz="1600" dirty="0"/>
              <a:t>Publication Dates</a:t>
            </a:r>
          </a:p>
          <a:p>
            <a:pPr lvl="2"/>
            <a:r>
              <a:rPr lang="en-US" sz="1600" dirty="0"/>
              <a:t>Type of Document (i.e., Notice, Rule) and subtype</a:t>
            </a:r>
          </a:p>
          <a:p>
            <a:pPr lvl="2"/>
            <a:r>
              <a:rPr lang="en-US" sz="1600" dirty="0"/>
              <a:t>Topic Tags</a:t>
            </a:r>
          </a:p>
          <a:p>
            <a:pPr lvl="2"/>
            <a:r>
              <a:rPr lang="en-US" sz="1600" dirty="0"/>
              <a:t>Abstracts</a:t>
            </a:r>
          </a:p>
          <a:p>
            <a:pPr lvl="1"/>
            <a:r>
              <a:rPr lang="en-US" sz="1800" dirty="0"/>
              <a:t>I also used different search terms to pull the above columns for document which contained any of the following:</a:t>
            </a:r>
          </a:p>
          <a:p>
            <a:pPr lvl="2"/>
            <a:r>
              <a:rPr lang="en-US" sz="1600" dirty="0"/>
              <a:t>Artificial Intelligence, Big Data, Business Intelligence, Data Analytics, Data Mining, Data Science, and Machine Learning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2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4A76-241B-48EC-9E98-F00C104F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A0DB5-84FD-4B94-9A66-66860708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created contains 758 federal register documents, 638 are unique.</a:t>
            </a:r>
          </a:p>
          <a:p>
            <a:r>
              <a:rPr lang="en-US" dirty="0"/>
              <a:t>The earliest document has a publication date of February 17, 1994 and the latest was published on November 12, 2019 (the data was pulled on November 12, 2019).</a:t>
            </a:r>
          </a:p>
          <a:p>
            <a:r>
              <a:rPr lang="en-US" dirty="0"/>
              <a:t>There are 48 unique agencies represented.</a:t>
            </a:r>
          </a:p>
          <a:p>
            <a:r>
              <a:rPr lang="en-US" dirty="0"/>
              <a:t>Between 1994 and November 12, 2019, there have been 819,160 documents published in the federal register.</a:t>
            </a:r>
          </a:p>
          <a:p>
            <a:r>
              <a:rPr lang="en-US" dirty="0"/>
              <a:t>The proportion of documents containing a data science search term is 0.00078 percent, very small!</a:t>
            </a:r>
          </a:p>
        </p:txBody>
      </p:sp>
    </p:spTree>
    <p:extLst>
      <p:ext uri="{BB962C8B-B14F-4D97-AF65-F5344CB8AC3E}">
        <p14:creationId xmlns:p14="http://schemas.microsoft.com/office/powerpoint/2010/main" val="64811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CD5AA3-A868-4E07-8610-61BCEEBF1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841" y="572200"/>
            <a:ext cx="5942754" cy="5713599"/>
          </a:xfrm>
        </p:spPr>
      </p:pic>
    </p:spTree>
    <p:extLst>
      <p:ext uri="{BB962C8B-B14F-4D97-AF65-F5344CB8AC3E}">
        <p14:creationId xmlns:p14="http://schemas.microsoft.com/office/powerpoint/2010/main" val="171644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7D60-6CBD-4063-8083-D8575ECE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568960"/>
          </a:xfrm>
        </p:spPr>
        <p:txBody>
          <a:bodyPr>
            <a:normAutofit fontScale="90000"/>
          </a:bodyPr>
          <a:lstStyle/>
          <a:p>
            <a:r>
              <a:rPr lang="en-US" dirty="0"/>
              <a:t>Use of Data Science Terms over Time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EF61A5-D278-46AA-A08B-8E0CFE16E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489" y="934720"/>
            <a:ext cx="5620852" cy="5557520"/>
          </a:xfrm>
        </p:spPr>
      </p:pic>
    </p:spTree>
    <p:extLst>
      <p:ext uri="{BB962C8B-B14F-4D97-AF65-F5344CB8AC3E}">
        <p14:creationId xmlns:p14="http://schemas.microsoft.com/office/powerpoint/2010/main" val="377143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9C1A3-31DE-483B-B7E3-50315384C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415" y="975360"/>
            <a:ext cx="9407209" cy="54689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4197FB-7AF3-4A89-8618-827E136EA83D}"/>
              </a:ext>
            </a:extLst>
          </p:cNvPr>
          <p:cNvSpPr txBox="1"/>
          <p:nvPr/>
        </p:nvSpPr>
        <p:spPr>
          <a:xfrm>
            <a:off x="3398520" y="434022"/>
            <a:ext cx="539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AGENCY - TOPICS WORDCLOUD</a:t>
            </a:r>
          </a:p>
        </p:txBody>
      </p:sp>
    </p:spTree>
    <p:extLst>
      <p:ext uri="{BB962C8B-B14F-4D97-AF65-F5344CB8AC3E}">
        <p14:creationId xmlns:p14="http://schemas.microsoft.com/office/powerpoint/2010/main" val="3736104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a newspaper&#10;&#10;Description automatically generated">
            <a:extLst>
              <a:ext uri="{FF2B5EF4-FFF2-40B4-BE49-F238E27FC236}">
                <a16:creationId xmlns:a16="http://schemas.microsoft.com/office/drawing/2014/main" id="{FAB64682-BEAB-4A64-855A-9C680FBAC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67" y="647940"/>
            <a:ext cx="9548706" cy="556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3F2A9-D6EE-496C-9A27-06A921A4479B}"/>
              </a:ext>
            </a:extLst>
          </p:cNvPr>
          <p:cNvSpPr txBox="1"/>
          <p:nvPr/>
        </p:nvSpPr>
        <p:spPr>
          <a:xfrm>
            <a:off x="3403600" y="172720"/>
            <a:ext cx="539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AGENCY - ABSTRACT WORDCLOUD</a:t>
            </a:r>
          </a:p>
        </p:txBody>
      </p:sp>
    </p:spTree>
    <p:extLst>
      <p:ext uri="{BB962C8B-B14F-4D97-AF65-F5344CB8AC3E}">
        <p14:creationId xmlns:p14="http://schemas.microsoft.com/office/powerpoint/2010/main" val="26162829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Widescreen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Schoolbook</vt:lpstr>
      <vt:lpstr>Wingdings 2</vt:lpstr>
      <vt:lpstr>View</vt:lpstr>
      <vt:lpstr>An Exploration of Data Science in the Federal Register</vt:lpstr>
      <vt:lpstr>Project Overview</vt:lpstr>
      <vt:lpstr>Introduction to the APA</vt:lpstr>
      <vt:lpstr>Data Set Methods </vt:lpstr>
      <vt:lpstr>Data Set Summary </vt:lpstr>
      <vt:lpstr>PowerPoint Presentation</vt:lpstr>
      <vt:lpstr>Use of Data Science Terms over Time</vt:lpstr>
      <vt:lpstr>PowerPoint Presentation</vt:lpstr>
      <vt:lpstr>PowerPoint Presentation</vt:lpstr>
      <vt:lpstr>PowerPoint Presentation</vt:lpstr>
      <vt:lpstr>PowerPoint Presentation</vt:lpstr>
      <vt:lpstr>HHS in More Detail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2019-11-15T23:26:07Z</dcterms:created>
  <dcterms:modified xsi:type="dcterms:W3CDTF">2019-12-01T16:54:16Z</dcterms:modified>
</cp:coreProperties>
</file>